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72" r:id="rId5"/>
    <p:sldId id="259" r:id="rId6"/>
    <p:sldId id="266" r:id="rId7"/>
    <p:sldId id="274" r:id="rId8"/>
    <p:sldId id="275" r:id="rId9"/>
    <p:sldId id="282" r:id="rId10"/>
    <p:sldId id="270" r:id="rId11"/>
    <p:sldId id="269" r:id="rId12"/>
    <p:sldId id="281" r:id="rId13"/>
    <p:sldId id="271" r:id="rId14"/>
    <p:sldId id="280" r:id="rId15"/>
    <p:sldId id="264" r:id="rId16"/>
    <p:sldId id="268" r:id="rId1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498" y="-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18.3.2026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364284"/>
          </a:xfrm>
        </p:spPr>
        <p:txBody>
          <a:bodyPr>
            <a:normAutofit fontScale="90000"/>
          </a:bodyPr>
          <a:lstStyle/>
          <a:p>
            <a:r>
              <a:rPr lang="bg-BG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3200" dirty="0">
                <a:latin typeface="Times New Roman" pitchFamily="18" charset="0"/>
                <a:cs typeface="Times New Roman" pitchFamily="18" charset="0"/>
              </a:rPr>
              <a:t>ДГ“Щастливо детство“ гр. Тръстеник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bg-BG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3100" dirty="0">
                <a:latin typeface="Times New Roman" pitchFamily="18" charset="0"/>
                <a:cs typeface="Times New Roman" pitchFamily="18" charset="0"/>
              </a:rPr>
            </a:br>
            <a:r>
              <a:rPr lang="bg-BG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3100" dirty="0" smtClean="0">
                <a:latin typeface="Times New Roman" pitchFamily="18" charset="0"/>
                <a:cs typeface="Times New Roman" pitchFamily="18" charset="0"/>
              </a:rPr>
              <a:t>ОВЛАДЯВАНЕ </a:t>
            </a:r>
            <a:r>
              <a:rPr lang="bg-BG" sz="3100" dirty="0">
                <a:latin typeface="Times New Roman" pitchFamily="18" charset="0"/>
                <a:cs typeface="Times New Roman" pitchFamily="18" charset="0"/>
              </a:rPr>
              <a:t>НА БЪЛГАРСКИ ЕЗИК ПРИ ДЕЦА БИЛИНГВИ, ЧРЕЗ РАБОТА ПО </a:t>
            </a:r>
            <a:r>
              <a:rPr lang="bg-BG" sz="3100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3100" dirty="0">
                <a:latin typeface="Times New Roman" pitchFamily="18" charset="0"/>
                <a:cs typeface="Times New Roman" pitchFamily="18" charset="0"/>
              </a:rPr>
              <a:t>„ СИЛЕН СТАРТ“</a:t>
            </a:r>
            <a:r>
              <a:rPr lang="bg-B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dirty="0">
                <a:latin typeface="Times New Roman" pitchFamily="18" charset="0"/>
                <a:cs typeface="Times New Roman" pitchFamily="18" charset="0"/>
              </a:rPr>
            </a:b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4077071"/>
            <a:ext cx="6400800" cy="952129"/>
          </a:xfrm>
        </p:spPr>
        <p:txBody>
          <a:bodyPr>
            <a:normAutofit fontScale="85000" lnSpcReduction="20000"/>
          </a:bodyPr>
          <a:lstStyle/>
          <a:p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endParaRPr lang="bg-BG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300" dirty="0" smtClean="0">
                <a:latin typeface="Times New Roman" pitchFamily="18" charset="0"/>
                <a:cs typeface="Times New Roman" pitchFamily="18" charset="0"/>
              </a:rPr>
              <a:t>Изготвил: Симона Викторова Христофорова</a:t>
            </a:r>
          </a:p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1219202" cy="88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93096"/>
            <a:ext cx="3419873" cy="2564904"/>
          </a:xfrm>
        </p:spPr>
      </p:pic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/>
          </a:bodyPr>
          <a:lstStyle/>
          <a:p>
            <a:pPr algn="l"/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-Възприемане на литературни произведения</a:t>
            </a:r>
            <a:br>
              <a:rPr lang="bg-BG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-разказ по картини</a:t>
            </a:r>
            <a:br>
              <a:rPr lang="bg-BG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-участие в диалог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49" y="-99392"/>
            <a:ext cx="4061251" cy="4238581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5076056" cy="3024336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3789040"/>
            <a:ext cx="3275856" cy="3170833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930111"/>
            <a:ext cx="2448272" cy="291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755576" y="260647"/>
            <a:ext cx="7772400" cy="1393663"/>
          </a:xfrm>
        </p:spPr>
        <p:txBody>
          <a:bodyPr>
            <a:noAutofit/>
          </a:bodyPr>
          <a:lstStyle/>
          <a:p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Използването на ролеви игри и драматизации  подпомага по-лесното усвояване на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книжовния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български език. Действайки от позицията на герой, детето  преодоляват безболезнено първоначалните бариери в свободното общуване. 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322107"/>
            <a:ext cx="5112568" cy="1538327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266" y="3692082"/>
            <a:ext cx="2427734" cy="3168352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8" y="1654311"/>
            <a:ext cx="4228391" cy="3214850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31" y="1412560"/>
            <a:ext cx="1783769" cy="2780928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54311"/>
            <a:ext cx="2880320" cy="354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7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648072"/>
          </a:xfrm>
        </p:spPr>
        <p:txBody>
          <a:bodyPr>
            <a:normAutofit/>
          </a:bodyPr>
          <a:lstStyle/>
          <a:p>
            <a:r>
              <a:rPr lang="bg-BG" sz="1800" dirty="0" smtClean="0">
                <a:latin typeface="Times New Roman" pitchFamily="18" charset="0"/>
                <a:cs typeface="Times New Roman" pitchFamily="18" charset="0"/>
              </a:rPr>
              <a:t>Игри за стимулиране на речева активност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1800" dirty="0" smtClean="0">
                <a:latin typeface="Times New Roman" pitchFamily="18" charset="0"/>
                <a:cs typeface="Times New Roman" pitchFamily="18" charset="0"/>
              </a:rPr>
              <a:t> и обогатяване на речника</a:t>
            </a:r>
            <a:endParaRPr lang="bg-BG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523151"/>
            <a:ext cx="3152664" cy="215916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68" y="3783195"/>
            <a:ext cx="4370864" cy="3056347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5"/>
            <a:ext cx="2309200" cy="2275565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300" y="908720"/>
            <a:ext cx="2293187" cy="2779620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10184"/>
            <a:ext cx="3744416" cy="283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3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506" y="3698106"/>
            <a:ext cx="3491880" cy="3102487"/>
          </a:xfrm>
        </p:spPr>
      </p:pic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39345"/>
          </a:xfrm>
        </p:spPr>
        <p:txBody>
          <a:bodyPr>
            <a:noAutofit/>
          </a:bodyPr>
          <a:lstStyle/>
          <a:p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Графомоторни  упражнения  за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развитие на 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 моторика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координация „око-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ръка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подготовка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писане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правилен захват на средствата за писане.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505" y="1412776"/>
            <a:ext cx="1958120" cy="2311963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386" y="3632241"/>
            <a:ext cx="2971118" cy="3168352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9648"/>
            <a:ext cx="2645506" cy="3168352"/>
          </a:xfrm>
          <a:prstGeom prst="rect">
            <a:avLst/>
          </a:prstGeom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327985"/>
            <a:ext cx="1728192" cy="2304256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34" y="1124745"/>
            <a:ext cx="2669239" cy="2664296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541" y="1383816"/>
            <a:ext cx="2939779" cy="233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bg-BG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Чрез практически занимания се надграждат знанията за  връзката между звук и буква.</a:t>
            </a:r>
            <a:endParaRPr lang="bg-BG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32002"/>
            <a:ext cx="3172611" cy="3761967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1772816"/>
            <a:ext cx="2528013" cy="3370684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73" y="4172001"/>
            <a:ext cx="2172779" cy="2541679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73" y="1772816"/>
            <a:ext cx="217277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 idx="4294967295"/>
          </p:nvPr>
        </p:nvSpPr>
        <p:spPr>
          <a:xfrm>
            <a:off x="0" y="1600200"/>
            <a:ext cx="7772400" cy="1779588"/>
          </a:xfrm>
        </p:spPr>
        <p:txBody>
          <a:bodyPr>
            <a:noAutofit/>
          </a:bodyPr>
          <a:lstStyle/>
          <a:p>
            <a:pPr algn="l"/>
            <a:r>
              <a:rPr lang="bg-BG" sz="2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bg-BG" sz="2000" dirty="0">
                <a:solidFill>
                  <a:schemeClr val="bg2">
                    <a:lumMod val="25000"/>
                  </a:schemeClr>
                </a:solidFill>
              </a:rPr>
            </a:br>
            <a:endParaRPr lang="bg-BG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4294967295"/>
          </p:nvPr>
        </p:nvSpPr>
        <p:spPr>
          <a:xfrm>
            <a:off x="683568" y="1052736"/>
            <a:ext cx="8208912" cy="518477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Дейностите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допълнително усвояване на български език и работата в компактна група по проект „Силен старт“ не са приключили към момента, но за децата , които редовно посещават заниманията се наблюдават частични постижения по отношение на: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Разбиране 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смисъла на думите  в потока на речта</a:t>
            </a: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Обогатяване на речника 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Увереност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общуване на книжовен език  с </a:t>
            </a:r>
            <a:r>
              <a:rPr lang="bg-BG" sz="16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връстници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възрастни ;  съгласуване на думите по род и число.;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Удовлетвореност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постигнатото в преразказ на  приказки и включване в ролеви игри и драматизации 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Усвояване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елементарни  графични умения;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Подобряване  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културата  на речево общуване при  изслушване на събеседника</a:t>
            </a:r>
          </a:p>
        </p:txBody>
      </p:sp>
    </p:spTree>
    <p:extLst>
      <p:ext uri="{BB962C8B-B14F-4D97-AF65-F5344CB8AC3E}">
        <p14:creationId xmlns:p14="http://schemas.microsoft.com/office/powerpoint/2010/main" val="10703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7365" y="5301208"/>
            <a:ext cx="6417734" cy="936104"/>
          </a:xfrm>
        </p:spPr>
        <p:txBody>
          <a:bodyPr>
            <a:normAutofit fontScale="92500"/>
          </a:bodyPr>
          <a:lstStyle/>
          <a:p>
            <a:r>
              <a:rPr lang="bg-BG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Благодаря за </a:t>
            </a:r>
            <a:r>
              <a:rPr lang="bg-BG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вниманието!</a:t>
            </a:r>
            <a:r>
              <a:rPr lang="bg-BG" sz="4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bg-BG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51" y="1268760"/>
            <a:ext cx="7639365" cy="4320480"/>
          </a:xfrm>
          <a:prstGeom prst="rect">
            <a:avLst/>
          </a:prstGeom>
        </p:spPr>
      </p:pic>
      <p:sp>
        <p:nvSpPr>
          <p:cNvPr id="8" name="Правоъгълник 7"/>
          <p:cNvSpPr/>
          <p:nvPr/>
        </p:nvSpPr>
        <p:spPr>
          <a:xfrm>
            <a:off x="2051720" y="344420"/>
            <a:ext cx="5328592" cy="91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Заедно за силен старт! </a:t>
            </a:r>
            <a:endParaRPr lang="bg-BG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59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2088232"/>
          </a:xfrm>
        </p:spPr>
        <p:txBody>
          <a:bodyPr>
            <a:normAutofit fontScale="90000"/>
          </a:bodyPr>
          <a:lstStyle/>
          <a:p>
            <a:pPr fontAlgn="base"/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bg-BG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1800" dirty="0" smtClean="0">
                <a:latin typeface="Times New Roman" pitchFamily="18" charset="0"/>
                <a:cs typeface="Times New Roman" pitchFamily="18" charset="0"/>
              </a:rPr>
              <a:t>През последните години образованието се утвърди като една от темите с най-голямо обществено значение и идеята за него се формира като нов национален приоритет.</a:t>
            </a:r>
            <a:br>
              <a:rPr lang="bg-BG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Според закона за предучилищното и училищно образование „ Официалният език в системата на предучилищното и училищното образование е българският“.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dirty="0" smtClean="0">
                <a:latin typeface="Times New Roman" pitchFamily="18" charset="0"/>
                <a:cs typeface="Times New Roman" pitchFamily="18" charset="0"/>
              </a:rPr>
            </a:b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82168" y="2303318"/>
            <a:ext cx="2232248" cy="1422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образование</a:t>
            </a:r>
            <a:endParaRPr lang="bg-BG" dirty="0"/>
          </a:p>
        </p:txBody>
      </p:sp>
      <p:sp>
        <p:nvSpPr>
          <p:cNvPr id="5" name="Стрелка надясно 4"/>
          <p:cNvSpPr/>
          <p:nvPr/>
        </p:nvSpPr>
        <p:spPr>
          <a:xfrm>
            <a:off x="5714416" y="2708920"/>
            <a:ext cx="221581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социализация</a:t>
            </a:r>
            <a:endParaRPr lang="bg-BG" dirty="0"/>
          </a:p>
        </p:txBody>
      </p:sp>
      <p:sp>
        <p:nvSpPr>
          <p:cNvPr id="6" name="Стрелка надолу 5"/>
          <p:cNvSpPr/>
          <p:nvPr/>
        </p:nvSpPr>
        <p:spPr>
          <a:xfrm>
            <a:off x="4283968" y="3726082"/>
            <a:ext cx="648072" cy="26552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обучение</a:t>
            </a:r>
            <a:endParaRPr lang="bg-BG" dirty="0"/>
          </a:p>
        </p:txBody>
      </p:sp>
      <p:sp>
        <p:nvSpPr>
          <p:cNvPr id="7" name="Стрелка наляво 6"/>
          <p:cNvSpPr/>
          <p:nvPr/>
        </p:nvSpPr>
        <p:spPr>
          <a:xfrm>
            <a:off x="1331640" y="2772384"/>
            <a:ext cx="215052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възпитание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67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584176"/>
          </a:xfrm>
        </p:spPr>
        <p:txBody>
          <a:bodyPr>
            <a:normAutofit/>
          </a:bodyPr>
          <a:lstStyle/>
          <a:p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Като 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съществен и неотложен проблем за решаване се определя  наличието в образователната система на деца с майчин език различен от българския. Според българския тълковен речник думата „билингвизъм“ означава - двуезичие, употреба на два езика в една </a:t>
            </a:r>
            <a:r>
              <a:rPr lang="bg-BG" sz="1600" dirty="0" smtClean="0">
                <a:latin typeface="Times New Roman" pitchFamily="18" charset="0"/>
                <a:cs typeface="Times New Roman" pitchFamily="18" charset="0"/>
              </a:rPr>
              <a:t>държава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3131840" y="3717031"/>
            <a:ext cx="2808312" cy="1296145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16832"/>
            <a:ext cx="39116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latin typeface="Times New Roman" pitchFamily="18" charset="0"/>
                <a:cs typeface="Times New Roman" pitchFamily="18" charset="0"/>
              </a:rPr>
              <a:t>В Наредба № 6 от 11.08.2016 г. е разгледан  въпросът „за усвояването на българския книжовен език от децата и учениците, за които българският език не е майчин“, като се осигуряват  условия за допълнително обучение по български език. Законът е съобразил онези  особености на семейната среда, които поставят децата в неравно положение при овладяването на езика, поради използването на различен език в семейната среда. 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306617"/>
            <a:ext cx="192024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2690210" y="476672"/>
            <a:ext cx="5997212" cy="2592288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000" dirty="0">
                <a:latin typeface="Times New Roman" pitchFamily="18" charset="0"/>
                <a:cs typeface="Times New Roman" pitchFamily="18" charset="0"/>
              </a:rPr>
              <a:t>Европейски проект „Силен старт“ за „Обща подкрепа за личностно развитие за достъп и трайно приобщаване на деца в предучилищното образование.“</a:t>
            </a:r>
            <a:r>
              <a:rPr lang="bg-BG" dirty="0"/>
              <a:t/>
            </a:r>
            <a:br>
              <a:rPr lang="bg-BG" dirty="0"/>
            </a:br>
            <a:r>
              <a:rPr lang="bg-BG" dirty="0"/>
              <a:t> </a:t>
            </a:r>
            <a:br>
              <a:rPr lang="bg-BG" dirty="0"/>
            </a:b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395536" y="2132856"/>
            <a:ext cx="5688632" cy="396044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bg-BG" sz="18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Основната цел на проекта е : </a:t>
            </a:r>
            <a:endParaRPr lang="en-US" sz="1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Ø"/>
            </a:pPr>
            <a:r>
              <a:rPr lang="bg-BG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навременното ранно обхващане и образователното приобщаване на деца от уязвимите групи в предучилищното образование; </a:t>
            </a:r>
            <a:endParaRPr lang="en-US" sz="1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bg-BG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подкрепа на достъпа им до качествено образование; </a:t>
            </a:r>
            <a:endParaRPr lang="en-US" sz="1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bg-BG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подкрепа на социалното им приемане и сближаване за изграждането им като пълноценни граждани и за успешна професионална, социална и личностна реализация. </a:t>
            </a:r>
          </a:p>
          <a:p>
            <a:pPr algn="l"/>
            <a:endParaRPr lang="bg-BG" sz="1600" dirty="0">
              <a:solidFill>
                <a:schemeClr val="bg1"/>
              </a:solidFill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93913"/>
            <a:ext cx="1700015" cy="1448161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52936"/>
            <a:ext cx="2006703" cy="284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0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630616" cy="1463476"/>
          </a:xfrm>
        </p:spPr>
        <p:txBody>
          <a:bodyPr>
            <a:normAutofit/>
          </a:bodyPr>
          <a:lstStyle/>
          <a:p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13" name="Подзаглавие 12"/>
          <p:cNvSpPr>
            <a:spLocks noGrp="1"/>
          </p:cNvSpPr>
          <p:nvPr>
            <p:ph type="subTitle" idx="1"/>
          </p:nvPr>
        </p:nvSpPr>
        <p:spPr>
          <a:xfrm>
            <a:off x="240286" y="5239514"/>
            <a:ext cx="8211214" cy="1429846"/>
          </a:xfrm>
        </p:spPr>
        <p:txBody>
          <a:bodyPr>
            <a:noAutofit/>
          </a:bodyPr>
          <a:lstStyle/>
          <a:p>
            <a: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Критерии:</a:t>
            </a:r>
            <a:b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деца с майчин език, различен от българския;</a:t>
            </a:r>
            <a:b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 от маргинализирана общност с риск от отпадане от образователната система;</a:t>
            </a:r>
            <a:b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дефицити в общуването и наличие на езикова бариера.</a:t>
            </a: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1600" dirty="0">
                <a:latin typeface="Times New Roman" pitchFamily="18" charset="0"/>
                <a:cs typeface="Times New Roman" pitchFamily="18" charset="0"/>
              </a:rPr>
            </a:br>
            <a:endParaRPr lang="bg-BG" sz="1600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227834"/>
            <a:ext cx="1455420" cy="2011680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84984"/>
            <a:ext cx="1539240" cy="1897380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12976"/>
            <a:ext cx="1539240" cy="1897380"/>
          </a:xfrm>
          <a:prstGeom prst="rect">
            <a:avLst/>
          </a:prstGeom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284984"/>
            <a:ext cx="1539240" cy="1897380"/>
          </a:xfrm>
          <a:prstGeom prst="rect">
            <a:avLst/>
          </a:prstGeo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3528392" cy="1415344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755576" y="332656"/>
            <a:ext cx="417646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g-BG" sz="1600" dirty="0">
                <a:latin typeface="Times New Roman" pitchFamily="18" charset="0"/>
                <a:cs typeface="Times New Roman" pitchFamily="18" charset="0"/>
              </a:rPr>
              <a:t>Обучението по български език при деца с друг семеен  език започва с установяване на нивото на владеене на български език. Според оценъчния коефициент на езиковата продукция включените в модула деца попадат в средно равнище от 0,34 до 0,66 на владеене на книжовния език.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73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7931224" cy="4602840"/>
          </a:xfrm>
        </p:spPr>
        <p:txBody>
          <a:bodyPr>
            <a:normAutofit fontScale="90000"/>
          </a:bodyPr>
          <a:lstStyle/>
          <a:p>
            <a:pPr marL="28575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Подпомагането им за по-добра адаптация към  образователната среда и развиване умения за овладяване на български  език се осъществява в пакет от 10 допълнителни педагогически ситуации.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Обучението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провежда по предварително разработени програма и график от ръководителя на групата деца до 3 пъти седмично</a:t>
            </a: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Организацията на предметно пространствената среда следва целите и задачите на планираните дейности</a:t>
            </a: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Осигурена е дидактическа обезпеченост с необходимите нагледно оперативни и дидактични средства</a:t>
            </a: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bg-BG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24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518457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bg-BG" sz="3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Формирането на необходимите езикови умения за анализ и синтез на езиковите единици е подчинено на системния подход в структурата на изучаването на български език, чрез който  се създава организирана и подкрепяща среда за подпомагане децата билингви в усвояването на  българския език по естествен и ефективен начин</a:t>
            </a:r>
            <a:r>
              <a:rPr lang="bg-BG" sz="3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bg-BG" sz="3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3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Чрез комуникативно-дейностения подход децата усвояват българския език чрез комуникация и практическа дейност, гарантиращи системност, последователност и трайност в  усвояване на образователно съдържание. </a:t>
            </a:r>
            <a:endParaRPr lang="bg-BG" sz="3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bg-BG" sz="3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Макар </a:t>
            </a:r>
            <a:r>
              <a:rPr lang="bg-BG" sz="3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една възрастова група децата билингви притежават различно ниво на владеене на български език, което определя използването на диференцираният подход. Прилагането му в допълнителното обучение гарантира  необходимата  подкрепа за всяко дете според индивидуалните неговите индивидуални потребности. </a:t>
            </a:r>
          </a:p>
          <a:p>
            <a:pPr>
              <a:buFont typeface="Wingdings" pitchFamily="2" charset="2"/>
              <a:buChar char="Ø"/>
            </a:pP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dirty="0" smtClean="0">
                <a:latin typeface="Times New Roman" pitchFamily="18" charset="0"/>
                <a:cs typeface="Times New Roman" pitchFamily="18" charset="0"/>
              </a:rPr>
              <a:t>Подходи:</a:t>
            </a:r>
            <a:endParaRPr lang="bg-BG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1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613457" y="2924944"/>
            <a:ext cx="1728192" cy="1562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</a:rPr>
              <a:t>Български език</a:t>
            </a:r>
            <a:endParaRPr lang="bg-BG" dirty="0">
              <a:solidFill>
                <a:schemeClr val="tx2"/>
              </a:solidFill>
            </a:endParaRPr>
          </a:p>
        </p:txBody>
      </p:sp>
      <p:cxnSp>
        <p:nvCxnSpPr>
          <p:cNvPr id="6" name="Съединител &quot;права стрелка&quot; 5"/>
          <p:cNvCxnSpPr/>
          <p:nvPr/>
        </p:nvCxnSpPr>
        <p:spPr>
          <a:xfrm>
            <a:off x="4572000" y="285293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надолу 7"/>
          <p:cNvSpPr/>
          <p:nvPr/>
        </p:nvSpPr>
        <p:spPr>
          <a:xfrm>
            <a:off x="4235237" y="450912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Стрелка надясно 8"/>
          <p:cNvSpPr/>
          <p:nvPr/>
        </p:nvSpPr>
        <p:spPr>
          <a:xfrm>
            <a:off x="5347628" y="1219333"/>
            <a:ext cx="9525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0" name="Стрелка нагоре 9"/>
          <p:cNvSpPr/>
          <p:nvPr/>
        </p:nvSpPr>
        <p:spPr>
          <a:xfrm>
            <a:off x="4235237" y="194223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Стрелка наляво 10"/>
          <p:cNvSpPr/>
          <p:nvPr/>
        </p:nvSpPr>
        <p:spPr>
          <a:xfrm>
            <a:off x="2637440" y="119675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Овал 11"/>
          <p:cNvSpPr/>
          <p:nvPr/>
        </p:nvSpPr>
        <p:spPr>
          <a:xfrm>
            <a:off x="3613458" y="1004449"/>
            <a:ext cx="172819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</a:rPr>
              <a:t>Устна ре</a:t>
            </a:r>
            <a:r>
              <a:rPr lang="bg-BG" dirty="0">
                <a:solidFill>
                  <a:schemeClr val="tx2"/>
                </a:solidFill>
              </a:rPr>
              <a:t>ч</a:t>
            </a:r>
          </a:p>
        </p:txBody>
      </p:sp>
      <p:sp>
        <p:nvSpPr>
          <p:cNvPr id="13" name="Овал 12"/>
          <p:cNvSpPr/>
          <p:nvPr/>
        </p:nvSpPr>
        <p:spPr>
          <a:xfrm>
            <a:off x="6300192" y="1004449"/>
            <a:ext cx="165618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</a:rPr>
              <a:t>Говорене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971600" y="981868"/>
            <a:ext cx="16658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</a:rPr>
              <a:t>слушане</a:t>
            </a:r>
            <a:endParaRPr lang="bg-BG" dirty="0">
              <a:solidFill>
                <a:schemeClr val="tx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843808" y="5487528"/>
            <a:ext cx="3224173" cy="1370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solidFill>
                  <a:schemeClr val="tx2"/>
                </a:solidFill>
              </a:rPr>
              <a:t>Подготовка за четене и писане/ без дублиране процеса на ограмотяване в училище</a:t>
            </a:r>
            <a:endParaRPr lang="bg-BG" dirty="0">
              <a:solidFill>
                <a:schemeClr val="tx2"/>
              </a:solidFill>
            </a:endParaRPr>
          </a:p>
        </p:txBody>
      </p:sp>
      <p:sp>
        <p:nvSpPr>
          <p:cNvPr id="17" name="Закръглен правоъгълник 16"/>
          <p:cNvSpPr/>
          <p:nvPr/>
        </p:nvSpPr>
        <p:spPr>
          <a:xfrm>
            <a:off x="720849" y="2913059"/>
            <a:ext cx="1978944" cy="16680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§"/>
            </a:pPr>
            <a: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Натрупване на пасивен речник</a:t>
            </a:r>
            <a:b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езиково </a:t>
            </a:r>
            <a: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разбиране</a:t>
            </a:r>
            <a:endParaRPr lang="bg-BG" dirty="0"/>
          </a:p>
        </p:txBody>
      </p:sp>
      <p:sp>
        <p:nvSpPr>
          <p:cNvPr id="18" name="Стрелка надолу 17"/>
          <p:cNvSpPr/>
          <p:nvPr/>
        </p:nvSpPr>
        <p:spPr>
          <a:xfrm>
            <a:off x="1562204" y="189626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9" name="Закръглен правоъгълник 18"/>
          <p:cNvSpPr/>
          <p:nvPr/>
        </p:nvSpPr>
        <p:spPr>
          <a:xfrm>
            <a:off x="6228184" y="2920644"/>
            <a:ext cx="1944216" cy="16604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Възпроизвеждане на речев образец</a:t>
            </a:r>
          </a:p>
          <a:p>
            <a:pPr>
              <a:buFont typeface="Wingdings" pitchFamily="2" charset="2"/>
              <a:buChar char="§"/>
            </a:pPr>
            <a:r>
              <a:rPr lang="bg-B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Структуриране набор от думи</a:t>
            </a:r>
            <a:endParaRPr lang="bg-B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надолу 19"/>
          <p:cNvSpPr/>
          <p:nvPr/>
        </p:nvSpPr>
        <p:spPr>
          <a:xfrm>
            <a:off x="6885968" y="197133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574838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ълна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ъ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ъ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526</Words>
  <Application>Microsoft Office PowerPoint</Application>
  <PresentationFormat>Презентация на цял екран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17" baseType="lpstr">
      <vt:lpstr>Вълна</vt:lpstr>
      <vt:lpstr> ДГ“Щастливо детство“ гр. Тръстеник   ОВЛАДЯВАНЕ НА БЪЛГАРСКИ ЕЗИК ПРИ ДЕЦА БИЛИНГВИ, ЧРЕЗ РАБОТА ПО ПРОЕКТ  „ СИЛЕН СТАРТ“ </vt:lpstr>
      <vt:lpstr>                   През последните години образованието се утвърди като една от темите с най-голямо обществено значение и идеята за него се формира като нов национален приоритет. Според закона за предучилищното и училищно образование „ Официалният език в системата на предучилищното и училищното образование е българският“. </vt:lpstr>
      <vt:lpstr>Като съществен и неотложен проблем за решаване се определя  наличието в образователната система на деца с майчин език различен от българския. Според българския тълковен речник думата „билингвизъм“ означава - двуезичие, употреба на два езика в една държава.</vt:lpstr>
      <vt:lpstr>Презентация на PowerPoint</vt:lpstr>
      <vt:lpstr>        Европейски проект „Силен старт“ за „Обща подкрепа за личностно развитие за достъп и трайно приобщаване на деца в предучилищното образование.“   </vt:lpstr>
      <vt:lpstr> </vt:lpstr>
      <vt:lpstr>        Подпомагането им за по-добра адаптация към  образователната среда и развиване умения за овладяване на български  език се осъществява в пакет от 10 допълнителни педагогически ситуации.  Обучението се провежда по предварително разработени програма и график от ръководителя на групата деца до 3 пъти седмично.  Организацията на предметно пространствената среда следва целите и задачите на планираните дейности.  Осигурена е дидактическа обезпеченост с необходимите нагледно оперативни и дидактични средства. </vt:lpstr>
      <vt:lpstr>Подходи:</vt:lpstr>
      <vt:lpstr>Презентация на PowerPoint</vt:lpstr>
      <vt:lpstr>-Възприемане на литературни произведения -разказ по картини -участие в диалог</vt:lpstr>
      <vt:lpstr>Използването на ролеви игри и драматизации  подпомага по-лесното усвояване на книжовния български език. Действайки от позицията на герой, детето  преодоляват безболезнено първоначалните бариери в свободното общуване. </vt:lpstr>
      <vt:lpstr>Игри за стимулиране на речева активност  и обогатяване на речника</vt:lpstr>
      <vt:lpstr> Графомоторни  упражнения  за развитие на фина моторика, координация „око-ръка“ , подготовка за писане ,  правилен захват на средствата за писане.</vt:lpstr>
      <vt:lpstr>  Чрез практически занимания се надграждат знанията за  връзката между звук и буква.</vt:lpstr>
      <vt:lpstr> 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My ASUS</dc:creator>
  <cp:lastModifiedBy>My ASUS</cp:lastModifiedBy>
  <cp:revision>109</cp:revision>
  <dcterms:created xsi:type="dcterms:W3CDTF">2026-03-10T12:51:31Z</dcterms:created>
  <dcterms:modified xsi:type="dcterms:W3CDTF">2026-03-18T12:02:13Z</dcterms:modified>
</cp:coreProperties>
</file>